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63" r:id="rId4"/>
    <p:sldId id="261" r:id="rId5"/>
    <p:sldId id="258" r:id="rId6"/>
    <p:sldId id="259" r:id="rId7"/>
    <p:sldId id="279" r:id="rId8"/>
    <p:sldId id="276" r:id="rId9"/>
    <p:sldId id="277" r:id="rId10"/>
    <p:sldId id="278" r:id="rId11"/>
    <p:sldId id="262" r:id="rId12"/>
    <p:sldId id="274" r:id="rId13"/>
    <p:sldId id="264" r:id="rId14"/>
    <p:sldId id="265" r:id="rId15"/>
    <p:sldId id="266" r:id="rId16"/>
    <p:sldId id="280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0A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99" autoAdjust="0"/>
    <p:restoredTop sz="90720" autoAdjust="0"/>
  </p:normalViewPr>
  <p:slideViewPr>
    <p:cSldViewPr>
      <p:cViewPr varScale="1">
        <p:scale>
          <a:sx n="61" d="100"/>
          <a:sy n="61" d="100"/>
        </p:scale>
        <p:origin x="123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92" d="100"/>
          <a:sy n="92" d="100"/>
        </p:scale>
        <p:origin x="-2648" y="-11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0B2347B-F371-4B59-992D-BF136017EBD4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36FD648-97E3-4403-839A-90BFB34F6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065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935E72-9B82-4D21-A286-6E78ED3278A3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FC295-7663-40B8-9235-1490CABB6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372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Updated</a:t>
            </a:r>
            <a:r>
              <a:rPr lang="en-US" baseline="0" dirty="0"/>
              <a:t> 8-18-15</a:t>
            </a:r>
            <a:r>
              <a:rPr lang="en-US" dirty="0"/>
              <a:t>, 2015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FC295-7663-40B8-9235-1490CABB681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548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is overlap here with Strategic</a:t>
            </a:r>
            <a:r>
              <a:rPr lang="en-US" baseline="0" dirty="0"/>
              <a:t> Planning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FC295-7663-40B8-9235-1490CABB681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1646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Enrollment – applicants to enrolled, high school connections student populations enrolled and total number of students enrolled (annually)</a:t>
            </a:r>
          </a:p>
          <a:p>
            <a:r>
              <a:rPr lang="en-US" dirty="0"/>
              <a:t>FTE – formula used by state and number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7FC295-7663-40B8-9235-1490CABB681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9553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of these are building blocks and some are distinct. Most are interdependent (e.g. setting a retention goal helps with overall enrollment)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7FC295-7663-40B8-9235-1490CABB681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0834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Link to google doc for ARC and other presentations? https://docs.google.com/document/d/1UxzJK_InR0pni432O27ixaBrTfRmOmMRzGN0ukX1zJE/edit?usp=sharing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7FC295-7663-40B8-9235-1490CABB681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4337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Probably winter term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FC295-7663-40B8-9235-1490CABB681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274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161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367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419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282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10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20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455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875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042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174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453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PP_BlueBase_SloGo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734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ebappsrv.clackamas.edu/committees/ARC/index.aspx?content=sem&amp;al=true&amp;title=Strategic_Enrollment_Management_(SEM)" TargetMode="External"/><Relationship Id="rId2" Type="http://schemas.openxmlformats.org/officeDocument/2006/relationships/hyperlink" Target="mailto:taras@Clackamas.edu" TargetMode="Externa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_WhiteCoverX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914400" y="1219200"/>
            <a:ext cx="7315200" cy="1295400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Strategic Enrollment Management (SEM) at CCC</a:t>
            </a:r>
          </a:p>
        </p:txBody>
      </p:sp>
    </p:spTree>
    <p:extLst>
      <p:ext uri="{BB962C8B-B14F-4D97-AF65-F5344CB8AC3E}">
        <p14:creationId xmlns:p14="http://schemas.microsoft.com/office/powerpoint/2010/main" val="2474474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4BA77-D927-4F45-88FA-A72E73128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19 KEI Metrics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33CA1D-FA8D-4B84-AA73-91EAA6B492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ighlight>
                  <a:srgbClr val="FFFF00"/>
                </a:highlight>
              </a:rPr>
              <a:t>Retention</a:t>
            </a:r>
            <a:r>
              <a:rPr lang="en-US" dirty="0"/>
              <a:t> (fall-to-winter and fall-to-fall)</a:t>
            </a:r>
          </a:p>
          <a:p>
            <a:r>
              <a:rPr lang="en-US" dirty="0"/>
              <a:t>All new credit students</a:t>
            </a:r>
          </a:p>
          <a:p>
            <a:r>
              <a:rPr lang="en-US" dirty="0"/>
              <a:t>Race/ethnicity</a:t>
            </a:r>
          </a:p>
          <a:p>
            <a:r>
              <a:rPr lang="en-US" dirty="0"/>
              <a:t>First generation</a:t>
            </a:r>
          </a:p>
          <a:p>
            <a:r>
              <a:rPr lang="en-US" dirty="0"/>
              <a:t>Pell recipients</a:t>
            </a:r>
          </a:p>
        </p:txBody>
      </p:sp>
    </p:spTree>
    <p:extLst>
      <p:ext uri="{BB962C8B-B14F-4D97-AF65-F5344CB8AC3E}">
        <p14:creationId xmlns:p14="http://schemas.microsoft.com/office/powerpoint/2010/main" val="3215346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KEI Examples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6803935"/>
              </p:ext>
            </p:extLst>
          </p:nvPr>
        </p:nvGraphicFramePr>
        <p:xfrm>
          <a:off x="914400" y="1417638"/>
          <a:ext cx="8077200" cy="420769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28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Indicator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Measure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Baseline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2024-25 Target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3991">
                <a:tc>
                  <a:txBody>
                    <a:bodyPr/>
                    <a:lstStyle/>
                    <a:p>
                      <a:r>
                        <a:rPr lang="en-US" dirty="0"/>
                        <a:t>Enrollment (yield rate)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First year, first term students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2,967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3,440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3991">
                <a:tc>
                  <a:txBody>
                    <a:bodyPr/>
                    <a:lstStyle/>
                    <a:p>
                      <a:r>
                        <a:rPr lang="en-US" dirty="0"/>
                        <a:t>Enrollment (yield rate)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Race/ethnicity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534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619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2887464"/>
                  </a:ext>
                </a:extLst>
              </a:tr>
              <a:tr h="628100">
                <a:tc>
                  <a:txBody>
                    <a:bodyPr/>
                    <a:lstStyle/>
                    <a:p>
                      <a:r>
                        <a:rPr lang="en-US" dirty="0"/>
                        <a:t>FTE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Full-time status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2,879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3,337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/>
                        <a:t>Retention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Fall-to-winter: First-generation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63%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67%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6508"/>
                  </a:ext>
                </a:extLst>
              </a:tr>
              <a:tr h="977129">
                <a:tc>
                  <a:txBody>
                    <a:bodyPr/>
                    <a:lstStyle/>
                    <a:p>
                      <a:r>
                        <a:rPr lang="en-US" dirty="0"/>
                        <a:t>Retention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Fall-to-fall:</a:t>
                      </a:r>
                    </a:p>
                    <a:p>
                      <a:r>
                        <a:rPr lang="en-US" dirty="0"/>
                        <a:t>Pell recipients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51%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55%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39919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07631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Meet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College community must develop strategies and tactics. Example: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1013568"/>
              </p:ext>
            </p:extLst>
          </p:nvPr>
        </p:nvGraphicFramePr>
        <p:xfrm>
          <a:off x="1447800" y="2811621"/>
          <a:ext cx="609600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Goal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Strategy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Tactic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Goal 1: By 2024,</a:t>
                      </a:r>
                      <a:r>
                        <a:rPr lang="en-US" baseline="0" dirty="0"/>
                        <a:t> i</a:t>
                      </a:r>
                      <a:r>
                        <a:rPr lang="en-US" dirty="0"/>
                        <a:t>ncrease retention of fall-to-winter students from 68% to 74%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Strategy</a:t>
                      </a:r>
                      <a:r>
                        <a:rPr lang="en-US" baseline="0" dirty="0"/>
                        <a:t> 1: </a:t>
                      </a:r>
                      <a:r>
                        <a:rPr lang="en-US" dirty="0"/>
                        <a:t>Enhance communication strategies for students</a:t>
                      </a:r>
                      <a:r>
                        <a:rPr lang="en-US" baseline="0" dirty="0"/>
                        <a:t> in targeted groups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Tactic 1: Create registration campaign using EAB Navigate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Tactic 2: Institutionalize all call campaigns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13424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150" y="990600"/>
            <a:ext cx="8229600" cy="4525963"/>
          </a:xfrm>
        </p:spPr>
        <p:txBody>
          <a:bodyPr/>
          <a:lstStyle/>
          <a:p>
            <a:r>
              <a:rPr lang="en-US" dirty="0"/>
              <a:t>Meet with campus community through:</a:t>
            </a:r>
          </a:p>
          <a:p>
            <a:pPr lvl="1"/>
            <a:r>
              <a:rPr lang="en-US" dirty="0"/>
              <a:t>Winter Inservice</a:t>
            </a:r>
          </a:p>
          <a:p>
            <a:pPr lvl="1"/>
            <a:r>
              <a:rPr lang="en-US" dirty="0"/>
              <a:t>Feedback Survey</a:t>
            </a:r>
          </a:p>
          <a:p>
            <a:pPr lvl="1"/>
            <a:r>
              <a:rPr lang="en-US" dirty="0"/>
              <a:t>Meeting with specific groups across campus</a:t>
            </a:r>
          </a:p>
          <a:p>
            <a:r>
              <a:rPr lang="en-US" dirty="0"/>
              <a:t>Prioritize KEI’s and confirm goals</a:t>
            </a:r>
          </a:p>
          <a:p>
            <a:r>
              <a:rPr lang="en-US" dirty="0"/>
              <a:t>Create repository of current, specific recruitment and retention activities</a:t>
            </a:r>
          </a:p>
          <a:p>
            <a:r>
              <a:rPr lang="en-US" dirty="0"/>
              <a:t>Develop SEM plan based on the above</a:t>
            </a:r>
          </a:p>
        </p:txBody>
      </p:sp>
    </p:spTree>
    <p:extLst>
      <p:ext uri="{BB962C8B-B14F-4D97-AF65-F5344CB8AC3E}">
        <p14:creationId xmlns:p14="http://schemas.microsoft.com/office/powerpoint/2010/main" val="15385606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Thanks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SEM Super Stars (workgroup):</a:t>
            </a:r>
          </a:p>
          <a:p>
            <a:pPr lvl="1"/>
            <a:r>
              <a:rPr lang="en-US" dirty="0"/>
              <a:t>Jennifer Anderson</a:t>
            </a:r>
          </a:p>
          <a:p>
            <a:pPr lvl="1"/>
            <a:r>
              <a:rPr lang="en-US" dirty="0"/>
              <a:t>Stephen Brouwers</a:t>
            </a:r>
          </a:p>
          <a:p>
            <a:pPr lvl="1"/>
            <a:r>
              <a:rPr lang="en-US" dirty="0"/>
              <a:t>Shalee Hodgson</a:t>
            </a:r>
          </a:p>
          <a:p>
            <a:pPr lvl="1"/>
            <a:r>
              <a:rPr lang="en-US" dirty="0"/>
              <a:t>Jason Kovac</a:t>
            </a:r>
          </a:p>
          <a:p>
            <a:pPr lvl="1"/>
            <a:r>
              <a:rPr lang="en-US" dirty="0"/>
              <a:t>Jim Martineau</a:t>
            </a:r>
          </a:p>
          <a:p>
            <a:pPr lvl="1"/>
            <a:r>
              <a:rPr lang="en-US" dirty="0"/>
              <a:t>Tara Sprehe</a:t>
            </a:r>
          </a:p>
          <a:p>
            <a:pPr marL="457200" lvl="1" indent="0">
              <a:buNone/>
            </a:pPr>
            <a:r>
              <a:rPr lang="en-US" dirty="0"/>
              <a:t>(Lisa Anh Nguyen)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4288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62000" y="457200"/>
            <a:ext cx="8229600" cy="2286000"/>
          </a:xfrm>
        </p:spPr>
        <p:txBody>
          <a:bodyPr/>
          <a:lstStyle/>
          <a:p>
            <a:r>
              <a:rPr lang="en-US" dirty="0"/>
              <a:t>What questions do you have?</a:t>
            </a:r>
            <a:br>
              <a:rPr lang="en-US" dirty="0"/>
            </a:br>
            <a:br>
              <a:rPr lang="en-US" dirty="0"/>
            </a:br>
            <a:r>
              <a:rPr lang="en-US" sz="3200" dirty="0"/>
              <a:t>Tara Sprehe</a:t>
            </a:r>
            <a:br>
              <a:rPr lang="en-US" sz="3200" dirty="0"/>
            </a:br>
            <a:r>
              <a:rPr lang="en-US" sz="3200" dirty="0">
                <a:hlinkClick r:id="rId2"/>
              </a:rPr>
              <a:t>taras@Clackamas.edu</a:t>
            </a:r>
            <a:br>
              <a:rPr lang="en-US" sz="3200" dirty="0"/>
            </a:br>
            <a:br>
              <a:rPr lang="en-US" sz="3200" dirty="0"/>
            </a:br>
            <a:r>
              <a:rPr lang="en-US" sz="3200" dirty="0"/>
              <a:t>To access the SEM report and this PowerPoint, click </a:t>
            </a:r>
            <a:r>
              <a:rPr lang="en-US" sz="3200" dirty="0">
                <a:hlinkClick r:id="rId3"/>
              </a:rPr>
              <a:t>here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298615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221F77E-80A1-48FD-B1CF-1FD6B6CC3D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990600"/>
            <a:ext cx="5410200" cy="4038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920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SEM?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Setting key enrollment indicators, benchmarks </a:t>
            </a:r>
            <a:r>
              <a:rPr lang="en-US"/>
              <a:t>and targets</a:t>
            </a:r>
            <a:endParaRPr lang="en-US" dirty="0"/>
          </a:p>
          <a:p>
            <a:r>
              <a:rPr lang="en-US" dirty="0"/>
              <a:t>Anticipating and responding to economic, internal and external forces</a:t>
            </a:r>
          </a:p>
          <a:p>
            <a:r>
              <a:rPr lang="en-US" dirty="0"/>
              <a:t>Creating a plan to effectively enroll and retain students</a:t>
            </a:r>
          </a:p>
        </p:txBody>
      </p:sp>
    </p:spTree>
    <p:extLst>
      <p:ext uri="{BB962C8B-B14F-4D97-AF65-F5344CB8AC3E}">
        <p14:creationId xmlns:p14="http://schemas.microsoft.com/office/powerpoint/2010/main" val="3511071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to Solve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Shrinking # of high school graduates</a:t>
            </a:r>
          </a:p>
          <a:p>
            <a:r>
              <a:rPr lang="en-US" dirty="0"/>
              <a:t>Uncertain economies (recessions)</a:t>
            </a:r>
          </a:p>
          <a:p>
            <a:r>
              <a:rPr lang="en-US" dirty="0"/>
              <a:t>High number of Adult Learners not at CCC</a:t>
            </a:r>
          </a:p>
          <a:p>
            <a:r>
              <a:rPr lang="en-US" dirty="0"/>
              <a:t>Meeting future work force demands</a:t>
            </a:r>
          </a:p>
          <a:p>
            <a:r>
              <a:rPr lang="en-US" dirty="0"/>
              <a:t>Desire for focused CCC goals, strategies and tactics</a:t>
            </a:r>
          </a:p>
        </p:txBody>
      </p:sp>
    </p:spTree>
    <p:extLst>
      <p:ext uri="{BB962C8B-B14F-4D97-AF65-F5344CB8AC3E}">
        <p14:creationId xmlns:p14="http://schemas.microsoft.com/office/powerpoint/2010/main" val="1708431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to Address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Who are we as a college? </a:t>
            </a:r>
          </a:p>
          <a:p>
            <a:r>
              <a:rPr lang="en-US" sz="2400" dirty="0"/>
              <a:t>What do we want to be as a college? </a:t>
            </a:r>
          </a:p>
          <a:p>
            <a:r>
              <a:rPr lang="en-US" sz="2400" dirty="0"/>
              <a:t>What are we known for as a college? </a:t>
            </a:r>
          </a:p>
          <a:p>
            <a:r>
              <a:rPr lang="en-US" sz="2400" dirty="0"/>
              <a:t>How do we balance the needs of the community while faced with dwindling resources? </a:t>
            </a:r>
          </a:p>
          <a:p>
            <a:r>
              <a:rPr lang="en-US" sz="2400" dirty="0"/>
              <a:t>How do we best balance supporting/marketing some programs and/or saying no to some initiatives or requests? </a:t>
            </a:r>
          </a:p>
          <a:p>
            <a:r>
              <a:rPr lang="en-US" sz="2400" dirty="0"/>
              <a:t>What is the right size for CCC?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447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 So Far…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SEM Workgroup:</a:t>
            </a:r>
          </a:p>
          <a:p>
            <a:r>
              <a:rPr lang="en-US" sz="2800" dirty="0"/>
              <a:t>Spent 15 months collecting and analyzing data</a:t>
            </a:r>
          </a:p>
          <a:p>
            <a:r>
              <a:rPr lang="en-US" sz="2800" dirty="0"/>
              <a:t>Wrote a 66 page reporting detailing the data</a:t>
            </a:r>
          </a:p>
          <a:p>
            <a:r>
              <a:rPr lang="en-US" sz="2800" dirty="0"/>
              <a:t>Established Key Enrollment Indicator (KEI) targets for 2024-25</a:t>
            </a:r>
          </a:p>
          <a:p>
            <a:r>
              <a:rPr lang="en-US" sz="2800" dirty="0"/>
              <a:t>Met with the Instructional and Student Services deans twice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07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Data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Demographics </a:t>
            </a:r>
          </a:p>
          <a:p>
            <a:r>
              <a:rPr lang="en-US" dirty="0"/>
              <a:t>Feeder institutions</a:t>
            </a:r>
          </a:p>
          <a:p>
            <a:r>
              <a:rPr lang="en-US" dirty="0"/>
              <a:t>National and regional public policies (e.g. state funding)</a:t>
            </a:r>
          </a:p>
          <a:p>
            <a:r>
              <a:rPr lang="en-US" dirty="0"/>
              <a:t>Labor market</a:t>
            </a:r>
          </a:p>
          <a:p>
            <a:r>
              <a:rPr lang="en-US" dirty="0"/>
              <a:t>Competition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550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9CD8F-B79A-49F1-8D18-2ADBC0B0C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Key Enrollment Indicators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1BE49C-F4A0-4D85-8D12-D524ADBE38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Enrollment</a:t>
            </a:r>
          </a:p>
          <a:p>
            <a:pPr lvl="1"/>
            <a:r>
              <a:rPr lang="en-US" dirty="0"/>
              <a:t>New students (applicants to enrolled and segmented by specific populations)</a:t>
            </a:r>
          </a:p>
          <a:p>
            <a:pPr lvl="1"/>
            <a:r>
              <a:rPr lang="en-US" dirty="0"/>
              <a:t>Total annual headcount</a:t>
            </a:r>
          </a:p>
          <a:p>
            <a:r>
              <a:rPr lang="en-US" dirty="0"/>
              <a:t>FTE</a:t>
            </a:r>
          </a:p>
          <a:p>
            <a:pPr lvl="1"/>
            <a:r>
              <a:rPr lang="en-US" dirty="0"/>
              <a:t>Number of credits students take (annually)</a:t>
            </a:r>
          </a:p>
          <a:p>
            <a:r>
              <a:rPr lang="en-US" dirty="0"/>
              <a:t>Retention</a:t>
            </a:r>
          </a:p>
          <a:p>
            <a:pPr lvl="1"/>
            <a:r>
              <a:rPr lang="en-US" dirty="0"/>
              <a:t>Term-to-term and fall-to-fall</a:t>
            </a:r>
          </a:p>
        </p:txBody>
      </p:sp>
    </p:spTree>
    <p:extLst>
      <p:ext uri="{BB962C8B-B14F-4D97-AF65-F5344CB8AC3E}">
        <p14:creationId xmlns:p14="http://schemas.microsoft.com/office/powerpoint/2010/main" val="2487038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84E5B-14F0-4174-9CB8-E2D382211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19 KEI Metrics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77AC19-C8E8-4620-80B6-B080F504A3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Applicant to </a:t>
            </a:r>
            <a:r>
              <a:rPr lang="en-US" sz="2400" dirty="0">
                <a:highlight>
                  <a:srgbClr val="FFFF00"/>
                </a:highlight>
              </a:rPr>
              <a:t>Enrolled</a:t>
            </a:r>
            <a:r>
              <a:rPr lang="en-US" sz="2400" dirty="0"/>
              <a:t> (New Students)</a:t>
            </a:r>
          </a:p>
          <a:p>
            <a:pPr lvl="1"/>
            <a:r>
              <a:rPr lang="en-US" sz="2400" dirty="0"/>
              <a:t>Degree-certificate seeking</a:t>
            </a:r>
          </a:p>
          <a:p>
            <a:pPr lvl="1"/>
            <a:r>
              <a:rPr lang="en-US" sz="2400" dirty="0"/>
              <a:t>First generation</a:t>
            </a:r>
          </a:p>
          <a:p>
            <a:pPr lvl="1"/>
            <a:r>
              <a:rPr lang="en-US" sz="2400" dirty="0"/>
              <a:t>First-term, first year</a:t>
            </a:r>
          </a:p>
          <a:p>
            <a:pPr lvl="1"/>
            <a:r>
              <a:rPr lang="en-US" sz="2400" dirty="0"/>
              <a:t>Adult Learner</a:t>
            </a:r>
          </a:p>
          <a:p>
            <a:pPr lvl="1"/>
            <a:r>
              <a:rPr lang="en-US" sz="2400" dirty="0"/>
              <a:t>Race/Ethnicity</a:t>
            </a:r>
          </a:p>
          <a:p>
            <a:pPr marL="514350" indent="-457200"/>
            <a:r>
              <a:rPr lang="en-US" sz="2400" dirty="0"/>
              <a:t>High School Connections</a:t>
            </a:r>
          </a:p>
          <a:p>
            <a:pPr marL="914400" lvl="1" indent="-457200"/>
            <a:r>
              <a:rPr lang="en-US" sz="2400" dirty="0"/>
              <a:t>ACC applicants enrolled in ACC courses</a:t>
            </a:r>
          </a:p>
          <a:p>
            <a:pPr marL="514350" indent="-457200"/>
            <a:r>
              <a:rPr lang="en-US" sz="2400" dirty="0"/>
              <a:t>Total headcount</a:t>
            </a:r>
          </a:p>
        </p:txBody>
      </p:sp>
    </p:spTree>
    <p:extLst>
      <p:ext uri="{BB962C8B-B14F-4D97-AF65-F5344CB8AC3E}">
        <p14:creationId xmlns:p14="http://schemas.microsoft.com/office/powerpoint/2010/main" val="1116589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161C5-7C0D-40B3-AA50-28892F5E5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19 KEI Metrics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74411-884A-42B1-B5EF-4AFCA80628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ighlight>
                  <a:srgbClr val="FFFF00"/>
                </a:highlight>
              </a:rPr>
              <a:t>FTE</a:t>
            </a:r>
            <a:r>
              <a:rPr lang="en-US" dirty="0"/>
              <a:t> (number of credits taken)</a:t>
            </a:r>
          </a:p>
          <a:p>
            <a:r>
              <a:rPr lang="en-US" dirty="0"/>
              <a:t>Annual total (includes non-credit)</a:t>
            </a:r>
          </a:p>
          <a:p>
            <a:r>
              <a:rPr lang="en-US" dirty="0"/>
              <a:t>Full-time status (12+ credits)</a:t>
            </a:r>
          </a:p>
          <a:p>
            <a:r>
              <a:rPr lang="en-US" dirty="0"/>
              <a:t>Half-time status (6-11 credits)</a:t>
            </a:r>
          </a:p>
          <a:p>
            <a:r>
              <a:rPr lang="en-US" dirty="0"/>
              <a:t>Less than half-time (1-5 credits)</a:t>
            </a:r>
          </a:p>
        </p:txBody>
      </p:sp>
    </p:spTree>
    <p:extLst>
      <p:ext uri="{BB962C8B-B14F-4D97-AF65-F5344CB8AC3E}">
        <p14:creationId xmlns:p14="http://schemas.microsoft.com/office/powerpoint/2010/main" val="274936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1029</TotalTime>
  <Words>649</Words>
  <Application>Microsoft Office PowerPoint</Application>
  <PresentationFormat>On-screen Show (4:3)</PresentationFormat>
  <Paragraphs>127</Paragraphs>
  <Slides>16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Verdana</vt:lpstr>
      <vt:lpstr>Office Theme</vt:lpstr>
      <vt:lpstr>Strategic Enrollment Management (SEM) at CCC</vt:lpstr>
      <vt:lpstr>What is SEM?</vt:lpstr>
      <vt:lpstr>Problems to Solve</vt:lpstr>
      <vt:lpstr>Questions to Address</vt:lpstr>
      <vt:lpstr>SEM So Far…</vt:lpstr>
      <vt:lpstr>Key Data Elements</vt:lpstr>
      <vt:lpstr>Three Key Enrollment Indicators</vt:lpstr>
      <vt:lpstr>19 KEI Metrics</vt:lpstr>
      <vt:lpstr>19 KEI Metrics</vt:lpstr>
      <vt:lpstr>19 KEI Metrics</vt:lpstr>
      <vt:lpstr>KEI Examples</vt:lpstr>
      <vt:lpstr>To Meet Goals</vt:lpstr>
      <vt:lpstr>Next Steps</vt:lpstr>
      <vt:lpstr>Special Thanks </vt:lpstr>
      <vt:lpstr>What questions do you have?  Tara Sprehe taras@Clackamas.edu  To access the SEM report and this PowerPoint, click here.</vt:lpstr>
      <vt:lpstr>PowerPoint Presentation</vt:lpstr>
    </vt:vector>
  </TitlesOfParts>
  <Company>Clackamas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</dc:creator>
  <cp:lastModifiedBy>Tara Sprehe</cp:lastModifiedBy>
  <cp:revision>132</cp:revision>
  <cp:lastPrinted>2015-07-23T19:36:20Z</cp:lastPrinted>
  <dcterms:created xsi:type="dcterms:W3CDTF">2015-07-20T21:46:48Z</dcterms:created>
  <dcterms:modified xsi:type="dcterms:W3CDTF">2021-02-08T17:39:04Z</dcterms:modified>
</cp:coreProperties>
</file>